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304" r:id="rId2"/>
    <p:sldId id="303" r:id="rId3"/>
    <p:sldId id="273" r:id="rId4"/>
    <p:sldId id="295" r:id="rId5"/>
    <p:sldId id="296" r:id="rId6"/>
    <p:sldId id="297" r:id="rId7"/>
    <p:sldId id="258" r:id="rId8"/>
    <p:sldId id="30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562C"/>
    <a:srgbClr val="0EBACE"/>
    <a:srgbClr val="23B190"/>
    <a:srgbClr val="4D4D4C"/>
    <a:srgbClr val="257E35"/>
    <a:srgbClr val="FCB800"/>
    <a:srgbClr val="D1E5C0"/>
    <a:srgbClr val="D6D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45"/>
    <p:restoredTop sz="94635"/>
  </p:normalViewPr>
  <p:slideViewPr>
    <p:cSldViewPr snapToGrid="0" snapToObjects="1">
      <p:cViewPr varScale="1">
        <p:scale>
          <a:sx n="68" d="100"/>
          <a:sy n="68" d="100"/>
        </p:scale>
        <p:origin x="10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C6845-F009-8940-9C84-A93FF4238D1A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FDCFD-E264-8540-ADBB-7963B32D32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5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FDB8-D009-C043-A048-072775A4141D}" type="datetime1">
              <a:rPr lang="ru-RU" smtClean="0"/>
              <a:pPr/>
              <a:t>19.10.2018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3D4C-2AE0-304E-864F-A85CFED50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8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B6DF6-B04F-9D4E-8154-97D7E6F63860}" type="datetime1">
              <a:rPr lang="ru-RU" smtClean="0"/>
              <a:pPr/>
              <a:t>19.10.2018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3D4C-2AE0-304E-864F-A85CFED50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96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F0905-0D59-7844-A9EA-36F9838C551D}" type="datetime1">
              <a:rPr lang="ru-RU" smtClean="0"/>
              <a:pPr/>
              <a:t>19.10.2018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3D4C-2AE0-304E-864F-A85CFED50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098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 descr="PPT_makets-11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2144"/>
          </a:xfrm>
          <a:prstGeom prst="rect">
            <a:avLst/>
          </a:prstGeom>
        </p:spPr>
      </p:pic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73688" y="2735690"/>
            <a:ext cx="7772400" cy="1362075"/>
          </a:xfrm>
          <a:prstGeom prst="rect">
            <a:avLst/>
          </a:prstGeom>
        </p:spPr>
        <p:txBody>
          <a:bodyPr lIns="99551" tIns="49775" rIns="99551" bIns="49775" anchor="t"/>
          <a:lstStyle>
            <a:lvl1pPr algn="l">
              <a:defRPr sz="3422" b="1" cap="all">
                <a:solidFill>
                  <a:srgbClr val="4CAF90"/>
                </a:solidFill>
              </a:defRPr>
            </a:lvl1pPr>
          </a:lstStyle>
          <a:p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заголовка</a:t>
            </a:r>
            <a:endParaRPr lang="ru-RU" dirty="0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7072917" y="570061"/>
            <a:ext cx="2071083" cy="8378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40" dirty="0"/>
          </a:p>
        </p:txBody>
      </p:sp>
      <p:pic>
        <p:nvPicPr>
          <p:cNvPr id="6" name="Изображение 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22715" y="661616"/>
            <a:ext cx="1603629" cy="345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84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2219-9452-9F45-B13D-428A1BD49CD5}" type="datetime1">
              <a:rPr lang="ru-RU" smtClean="0"/>
              <a:pPr/>
              <a:t>19.10.2018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3D4C-2AE0-304E-864F-A85CFED50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96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AF03-D536-4049-A5C0-A8A3B2650E5C}" type="datetime1">
              <a:rPr lang="ru-RU" smtClean="0"/>
              <a:pPr/>
              <a:t>19.10.2018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3D4C-2AE0-304E-864F-A85CFED50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9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8742-BFB5-BF40-8DFE-C6F0040BB0AF}" type="datetime1">
              <a:rPr lang="ru-RU" smtClean="0"/>
              <a:pPr/>
              <a:t>19.10.2018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3D4C-2AE0-304E-864F-A85CFED50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60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B48B4-D289-4A44-8FAA-91879A25B5C2}" type="datetime1">
              <a:rPr lang="ru-RU" smtClean="0"/>
              <a:pPr/>
              <a:t>19.10.2018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3D4C-2AE0-304E-864F-A85CFED50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12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3022-D87F-764A-9C32-F8346A6638F6}" type="datetime1">
              <a:rPr lang="ru-RU" smtClean="0"/>
              <a:pPr/>
              <a:t>19.10.2018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3D4C-2AE0-304E-864F-A85CFED50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9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E1955-1DA9-CC44-8DE9-2984EFE04245}" type="datetime1">
              <a:rPr lang="ru-RU" smtClean="0"/>
              <a:pPr/>
              <a:t>19.10.2018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3D4C-2AE0-304E-864F-A85CFED50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0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AFFB-0292-9A49-8CA4-658DC412C591}" type="datetime1">
              <a:rPr lang="ru-RU" smtClean="0"/>
              <a:pPr/>
              <a:t>19.10.2018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3D4C-2AE0-304E-864F-A85CFED50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84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0402D-FEBC-9745-8348-2B78C5073BDA}" type="datetime1">
              <a:rPr lang="ru-RU" smtClean="0"/>
              <a:pPr/>
              <a:t>19.10.2018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3D4C-2AE0-304E-864F-A85CFED50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97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B0904-25FC-6247-9F2F-1E992EA95B4A}" type="datetime1">
              <a:rPr lang="ru-RU" smtClean="0"/>
              <a:pPr/>
              <a:t>19.10.2018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A3D4C-2AE0-304E-864F-A85CFED50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79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title"/>
          </p:nvPr>
        </p:nvSpPr>
        <p:spPr>
          <a:xfrm>
            <a:off x="1099930" y="4132072"/>
            <a:ext cx="7746158" cy="4557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solidFill>
                  <a:srgbClr val="5AB8CB"/>
                </a:solidFill>
                <a:latin typeface="+mn-lt"/>
              </a:rPr>
              <a:t>ОКТЯБРЬ 2018</a:t>
            </a:r>
            <a:br>
              <a:rPr lang="ru-RU" sz="2700" dirty="0">
                <a:solidFill>
                  <a:srgbClr val="5AB8CB"/>
                </a:solidFill>
                <a:latin typeface="+mn-lt"/>
              </a:rPr>
            </a:br>
            <a:br>
              <a:rPr lang="ru-RU" sz="2800" dirty="0">
                <a:solidFill>
                  <a:srgbClr val="5AB8CB"/>
                </a:solidFill>
                <a:latin typeface="+mn-lt"/>
              </a:rPr>
            </a:br>
            <a:endParaRPr lang="ru-RU" sz="2700" cap="none" dirty="0">
              <a:solidFill>
                <a:srgbClr val="5AB8CB"/>
              </a:solidFill>
              <a:latin typeface="+mn-lt"/>
              <a:ea typeface="Tahoma"/>
              <a:cs typeface="Tahoma"/>
              <a:sym typeface="Calibri"/>
            </a:endParaRPr>
          </a:p>
        </p:txBody>
      </p:sp>
      <p:pic>
        <p:nvPicPr>
          <p:cNvPr id="3" name="image2.png">
            <a:extLst>
              <a:ext uri="{FF2B5EF4-FFF2-40B4-BE49-F238E27FC236}">
                <a16:creationId xmlns:a16="http://schemas.microsoft.com/office/drawing/2014/main" id="{925A40B1-116C-460A-9691-0B739BC210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52843" y="1331929"/>
            <a:ext cx="4826135" cy="257224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22377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title"/>
          </p:nvPr>
        </p:nvSpPr>
        <p:spPr>
          <a:xfrm>
            <a:off x="715208" y="3904177"/>
            <a:ext cx="8130880" cy="100575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>
                <a:solidFill>
                  <a:srgbClr val="0EBACE"/>
                </a:solidFill>
                <a:latin typeface="Tahoma" charset="0"/>
                <a:ea typeface="Tahoma" charset="0"/>
                <a:cs typeface="Tahoma" charset="0"/>
              </a:rPr>
              <a:t>Практическое задание</a:t>
            </a:r>
            <a:br>
              <a:rPr lang="ru-RU" sz="4400" dirty="0">
                <a:solidFill>
                  <a:srgbClr val="0EBACE"/>
                </a:solidFill>
                <a:latin typeface="Tahoma" charset="0"/>
                <a:ea typeface="Tahoma" charset="0"/>
                <a:cs typeface="Tahoma" charset="0"/>
              </a:rPr>
            </a:br>
            <a:r>
              <a:rPr lang="ru-RU" sz="2800" dirty="0">
                <a:solidFill>
                  <a:srgbClr val="D9562C"/>
                </a:solidFill>
                <a:latin typeface="Tahoma" charset="0"/>
                <a:ea typeface="Tahoma" charset="0"/>
                <a:cs typeface="Tahoma" charset="0"/>
              </a:rPr>
              <a:t>ЛИЧНЫЙ ФИНАНСОВЫЙ ПЛАН</a:t>
            </a:r>
            <a:br>
              <a:rPr lang="en-US" sz="2800" dirty="0">
                <a:solidFill>
                  <a:srgbClr val="D9562C"/>
                </a:solidFill>
                <a:latin typeface="Tahoma" charset="0"/>
                <a:ea typeface="Tahoma" charset="0"/>
                <a:cs typeface="Tahoma" charset="0"/>
              </a:rPr>
            </a:br>
            <a:br>
              <a:rPr lang="ru-RU" sz="2800" dirty="0">
                <a:solidFill>
                  <a:srgbClr val="5AB8CB"/>
                </a:solidFill>
                <a:latin typeface="+mn-lt"/>
              </a:rPr>
            </a:br>
            <a:endParaRPr lang="ru-RU" sz="2700" cap="none" dirty="0">
              <a:solidFill>
                <a:srgbClr val="5AB8CB"/>
              </a:solidFill>
              <a:latin typeface="+mn-lt"/>
              <a:ea typeface="Tahoma"/>
              <a:cs typeface="Tahoma"/>
              <a:sym typeface="Calibri"/>
            </a:endParaRPr>
          </a:p>
        </p:txBody>
      </p:sp>
      <p:pic>
        <p:nvPicPr>
          <p:cNvPr id="3" name="image2.png">
            <a:extLst>
              <a:ext uri="{FF2B5EF4-FFF2-40B4-BE49-F238E27FC236}">
                <a16:creationId xmlns:a16="http://schemas.microsoft.com/office/drawing/2014/main" id="{925A40B1-116C-460A-9691-0B739BC210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52843" y="1331929"/>
            <a:ext cx="4826135" cy="257224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37589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828"/>
          <a:stretch/>
        </p:blipFill>
        <p:spPr>
          <a:xfrm>
            <a:off x="628650" y="379096"/>
            <a:ext cx="1734784" cy="705374"/>
          </a:xfr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5044128" y="5933430"/>
            <a:ext cx="1502127" cy="6769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Tahoma" charset="0"/>
                <a:ea typeface="Tahoma" charset="0"/>
                <a:cs typeface="Tahoma" charset="0"/>
              </a:rPr>
              <a:t>Загородный дом </a:t>
            </a:r>
          </a:p>
          <a:p>
            <a:pPr algn="ctr">
              <a:lnSpc>
                <a:spcPct val="100000"/>
              </a:lnSpc>
            </a:pP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Tahoma" charset="0"/>
                <a:ea typeface="Tahoma" charset="0"/>
                <a:cs typeface="Tahoma" charset="0"/>
              </a:rPr>
              <a:t>Недвижимость за границей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41617" y="4362939"/>
            <a:ext cx="1321817" cy="6769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Tahoma" charset="0"/>
                <a:ea typeface="Tahoma" charset="0"/>
                <a:cs typeface="Tahoma" charset="0"/>
              </a:rPr>
              <a:t>Путешествие, свадьба, юбилей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28650" y="2409024"/>
            <a:ext cx="7895590" cy="9853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Пожалуй, наиболее важным этапом составления финансового плана является определение финансовых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целей. Несмотря на кажущуюся простоту, этот этап может оказаться основным препятствием к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составлению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плана. Необходимо обдумать свои желания в перспективе всей жизни, учесть мнения членов семьи, прийти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к согласию в расстановке приоритетов – ведь зачастую начать двигаться ко всем целям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сразу не представляется возможным.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65745"/>
            <a:ext cx="7095259" cy="66765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D9562C"/>
                </a:solidFill>
                <a:latin typeface="Tahoma" charset="0"/>
                <a:ea typeface="Tahoma" charset="0"/>
                <a:cs typeface="Tahoma" charset="0"/>
              </a:rPr>
              <a:t>ШАГ 1. ФИНАНСОВЫЕ ЦЕЛИ </a:t>
            </a:r>
            <a:endParaRPr lang="en-US" sz="3200" b="1" dirty="0">
              <a:solidFill>
                <a:srgbClr val="D9562C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3D4C-2AE0-304E-864F-A85CFED50976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3400" y="3547830"/>
            <a:ext cx="1528329" cy="81510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1503" y="3254895"/>
            <a:ext cx="767107" cy="110804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5167" y="4921296"/>
            <a:ext cx="645717" cy="96857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9821" y="5013505"/>
            <a:ext cx="1102444" cy="95726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1084" y="5039850"/>
            <a:ext cx="1402350" cy="93092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4299" y="3478237"/>
            <a:ext cx="1183156" cy="884702"/>
          </a:xfrm>
          <a:prstGeom prst="rect">
            <a:avLst/>
          </a:prstGeom>
        </p:spPr>
      </p:pic>
      <p:sp>
        <p:nvSpPr>
          <p:cNvPr id="24" name="Title 1"/>
          <p:cNvSpPr txBox="1">
            <a:spLocks/>
          </p:cNvSpPr>
          <p:nvPr/>
        </p:nvSpPr>
        <p:spPr>
          <a:xfrm>
            <a:off x="3219912" y="4477024"/>
            <a:ext cx="1321817" cy="3523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Tahoma" charset="0"/>
                <a:ea typeface="Tahoma" charset="0"/>
                <a:cs typeface="Tahoma" charset="0"/>
              </a:rPr>
              <a:t>Автомобиль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6711828" y="4477024"/>
            <a:ext cx="1321817" cy="3523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Tahoma" charset="0"/>
                <a:ea typeface="Tahoma" charset="0"/>
                <a:cs typeface="Tahoma" charset="0"/>
              </a:rPr>
              <a:t>Квартира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3013400" y="5933430"/>
            <a:ext cx="1321817" cy="3523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Tahoma" charset="0"/>
                <a:ea typeface="Tahoma" charset="0"/>
                <a:cs typeface="Tahoma" charset="0"/>
              </a:rPr>
              <a:t>Обучение детей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06640" y="3362102"/>
            <a:ext cx="668806" cy="1000837"/>
          </a:xfrm>
          <a:prstGeom prst="rect">
            <a:avLst/>
          </a:prstGeom>
        </p:spPr>
      </p:pic>
      <p:sp>
        <p:nvSpPr>
          <p:cNvPr id="28" name="Title 1"/>
          <p:cNvSpPr txBox="1">
            <a:spLocks/>
          </p:cNvSpPr>
          <p:nvPr/>
        </p:nvSpPr>
        <p:spPr>
          <a:xfrm>
            <a:off x="5009138" y="4477024"/>
            <a:ext cx="1575695" cy="3523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Tahoma" charset="0"/>
                <a:ea typeface="Tahoma" charset="0"/>
                <a:cs typeface="Tahoma" charset="0"/>
              </a:rPr>
              <a:t>Рождение детей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89479" y="4921296"/>
            <a:ext cx="617539" cy="1026879"/>
          </a:xfrm>
          <a:prstGeom prst="rect">
            <a:avLst/>
          </a:prstGeom>
        </p:spPr>
      </p:pic>
      <p:sp>
        <p:nvSpPr>
          <p:cNvPr id="32" name="Title 1"/>
          <p:cNvSpPr txBox="1">
            <a:spLocks/>
          </p:cNvSpPr>
          <p:nvPr/>
        </p:nvSpPr>
        <p:spPr>
          <a:xfrm>
            <a:off x="961084" y="5946231"/>
            <a:ext cx="1402350" cy="7175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Tahoma" charset="0"/>
                <a:ea typeface="Tahoma" charset="0"/>
                <a:cs typeface="Tahoma" charset="0"/>
              </a:rPr>
              <a:t>Пассивный доход</a:t>
            </a:r>
          </a:p>
          <a:p>
            <a:pPr algn="ctr">
              <a:lnSpc>
                <a:spcPct val="100000"/>
              </a:lnSpc>
            </a:pP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Tahoma" charset="0"/>
                <a:ea typeface="Tahoma" charset="0"/>
                <a:cs typeface="Tahoma" charset="0"/>
              </a:rPr>
              <a:t>Пенсионное обеспечение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6711828" y="6049823"/>
            <a:ext cx="1321817" cy="4335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Tahoma" charset="0"/>
                <a:ea typeface="Tahoma" charset="0"/>
                <a:cs typeface="Tahoma" charset="0"/>
              </a:rPr>
              <a:t>Собственный бизнес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Tahoma" charset="0"/>
              <a:ea typeface="Tahoma" charset="0"/>
              <a:cs typeface="Tahoma" charset="0"/>
            </a:endParaRPr>
          </a:p>
        </p:txBody>
      </p:sp>
      <p:grpSp>
        <p:nvGrpSpPr>
          <p:cNvPr id="29" name="Group 140">
            <a:extLst>
              <a:ext uri="{FF2B5EF4-FFF2-40B4-BE49-F238E27FC236}">
                <a16:creationId xmlns:a16="http://schemas.microsoft.com/office/drawing/2014/main" id="{3AF74B84-20DF-4D27-AB38-CACC317601BA}"/>
              </a:ext>
            </a:extLst>
          </p:cNvPr>
          <p:cNvGrpSpPr/>
          <p:nvPr/>
        </p:nvGrpSpPr>
        <p:grpSpPr>
          <a:xfrm>
            <a:off x="6099249" y="-7"/>
            <a:ext cx="3044757" cy="2430028"/>
            <a:chOff x="0" y="-1"/>
            <a:chExt cx="3044755" cy="2430026"/>
          </a:xfrm>
        </p:grpSpPr>
        <p:pic>
          <p:nvPicPr>
            <p:cNvPr id="30" name="image1.png">
              <a:extLst>
                <a:ext uri="{FF2B5EF4-FFF2-40B4-BE49-F238E27FC236}">
                  <a16:creationId xmlns:a16="http://schemas.microsoft.com/office/drawing/2014/main" id="{EA23DB41-E1A5-4BC9-A192-05A05C189AB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/>
            </a:blip>
            <a:srcRect t="48598" r="13139"/>
            <a:stretch>
              <a:fillRect/>
            </a:stretch>
          </p:blipFill>
          <p:spPr>
            <a:xfrm>
              <a:off x="-2" y="-2"/>
              <a:ext cx="3044757" cy="12859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4" name="image1.png">
              <a:extLst>
                <a:ext uri="{FF2B5EF4-FFF2-40B4-BE49-F238E27FC236}">
                  <a16:creationId xmlns:a16="http://schemas.microsoft.com/office/drawing/2014/main" id="{C29FE7F4-D087-4C16-8F5A-CA675CC7638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/>
            </a:blip>
            <a:srcRect r="50436"/>
            <a:stretch>
              <a:fillRect/>
            </a:stretch>
          </p:blipFill>
          <p:spPr>
            <a:xfrm>
              <a:off x="1831294" y="682674"/>
              <a:ext cx="1213461" cy="17473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5" name="image2.png">
              <a:extLst>
                <a:ext uri="{FF2B5EF4-FFF2-40B4-BE49-F238E27FC236}">
                  <a16:creationId xmlns:a16="http://schemas.microsoft.com/office/drawing/2014/main" id="{7F5A48E1-01A4-4979-9B6C-68C9F3A36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1275204" y="264612"/>
              <a:ext cx="1413750" cy="9343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862458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828"/>
          <a:stretch/>
        </p:blipFill>
        <p:spPr>
          <a:xfrm>
            <a:off x="628650" y="379096"/>
            <a:ext cx="1734784" cy="705374"/>
          </a:xfr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064686"/>
              </p:ext>
            </p:extLst>
          </p:nvPr>
        </p:nvGraphicFramePr>
        <p:xfrm>
          <a:off x="628650" y="4537711"/>
          <a:ext cx="6568182" cy="15443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189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9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9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7520"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4D4D4C"/>
                          </a:solidFill>
                          <a:latin typeface="Tahoma" charset="0"/>
                          <a:ea typeface="Tahoma" charset="0"/>
                          <a:cs typeface="Tahoma" charset="0"/>
                        </a:rPr>
                        <a:t>МОИ ФИНАНСОВЫЕ ЦЕЛИ</a:t>
                      </a:r>
                      <a:endParaRPr lang="en-US" sz="1050" b="1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>
                          <a:solidFill>
                            <a:srgbClr val="4D4D4C"/>
                          </a:solidFill>
                          <a:latin typeface="Tahoma" charset="0"/>
                          <a:ea typeface="Tahoma" charset="0"/>
                          <a:cs typeface="Tahoma" charset="0"/>
                        </a:rPr>
                        <a:t>ДАТА РЕАЛИЗАЦИИ ЦЕЛИ, ГОД</a:t>
                      </a:r>
                      <a:endParaRPr lang="en-US" sz="1100" b="1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>
                          <a:solidFill>
                            <a:srgbClr val="4D4D4C"/>
                          </a:solidFill>
                          <a:latin typeface="Tahoma" charset="0"/>
                          <a:ea typeface="Tahoma" charset="0"/>
                          <a:cs typeface="Tahoma" charset="0"/>
                        </a:rPr>
                        <a:t>ТЕКУЩАЯ СТОИМОСТЬ ЦЕЛИ, РУБ. </a:t>
                      </a:r>
                      <a:endParaRPr lang="en-US" sz="1100" b="1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628650" y="2351299"/>
            <a:ext cx="7895590" cy="15510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Продумайте и запишите свой перечень финансовых целей. Определите дату их</a:t>
            </a:r>
          </a:p>
          <a:p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реализации. Найдите примерную стоимость каждой из них.</a:t>
            </a:r>
          </a:p>
          <a:p>
            <a:endParaRPr lang="ru-RU" sz="1200" dirty="0">
              <a:solidFill>
                <a:srgbClr val="4D4D4C"/>
              </a:solidFill>
              <a:latin typeface="Tahoma" charset="0"/>
              <a:ea typeface="Tahoma" charset="0"/>
              <a:cs typeface="Tahoma" charset="0"/>
            </a:endParaRPr>
          </a:p>
          <a:p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Если вы будете начинать двигаться к цели не с нуля, то есть вы хотите не купить</a:t>
            </a:r>
          </a:p>
          <a:p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квартиру, а улучшить жилищные условия, не купить машину, а поменять имеющуюся на</a:t>
            </a:r>
          </a:p>
          <a:p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лучшую, или у вас уже есть накопления на пенсию или обучение ребенка, то за текущую</a:t>
            </a:r>
          </a:p>
          <a:p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стоимость цели вы можете принимать разницу между ценой приобретения того, что</a:t>
            </a:r>
          </a:p>
          <a:p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хочется и того, что уже у вас есть.</a:t>
            </a:r>
          </a:p>
          <a:p>
            <a:pPr algn="just">
              <a:lnSpc>
                <a:spcPct val="150000"/>
              </a:lnSpc>
            </a:pPr>
            <a:endParaRPr lang="en-US" sz="1200" dirty="0">
              <a:solidFill>
                <a:srgbClr val="4D4D4C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28650" y="3820331"/>
            <a:ext cx="6552623" cy="667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0EBACE"/>
                </a:solidFill>
                <a:latin typeface="Tahoma" charset="0"/>
                <a:ea typeface="Tahoma" charset="0"/>
                <a:cs typeface="Tahoma" charset="0"/>
              </a:rPr>
              <a:t>ЗАПИШИТЕ ПАРАМЕТРЫ ФИНАНСОВОЙ ЦЕЛИ </a:t>
            </a:r>
            <a:endParaRPr lang="en-US" sz="2000" b="1" dirty="0">
              <a:solidFill>
                <a:srgbClr val="0EBACE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65745"/>
            <a:ext cx="6039187" cy="667658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D9562C"/>
                </a:solidFill>
                <a:latin typeface="Tahoma" charset="0"/>
                <a:ea typeface="Tahoma" charset="0"/>
                <a:cs typeface="Tahoma" charset="0"/>
              </a:rPr>
              <a:t>ОПРЕДЕЛЯЕМ И ОЦЕНИВАЕМ</a:t>
            </a:r>
            <a:endParaRPr lang="en-US" sz="3200" b="1" dirty="0">
              <a:solidFill>
                <a:srgbClr val="D9562C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3D4C-2AE0-304E-864F-A85CFED50976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17" name="Group 140">
            <a:extLst>
              <a:ext uri="{FF2B5EF4-FFF2-40B4-BE49-F238E27FC236}">
                <a16:creationId xmlns:a16="http://schemas.microsoft.com/office/drawing/2014/main" id="{4CFE2A09-21FC-461B-B797-0BE467BAF828}"/>
              </a:ext>
            </a:extLst>
          </p:cNvPr>
          <p:cNvGrpSpPr/>
          <p:nvPr/>
        </p:nvGrpSpPr>
        <p:grpSpPr>
          <a:xfrm>
            <a:off x="6099249" y="-7"/>
            <a:ext cx="3044757" cy="2430028"/>
            <a:chOff x="0" y="-1"/>
            <a:chExt cx="3044755" cy="2430026"/>
          </a:xfrm>
        </p:grpSpPr>
        <p:pic>
          <p:nvPicPr>
            <p:cNvPr id="18" name="image1.png">
              <a:extLst>
                <a:ext uri="{FF2B5EF4-FFF2-40B4-BE49-F238E27FC236}">
                  <a16:creationId xmlns:a16="http://schemas.microsoft.com/office/drawing/2014/main" id="{51CC9D6F-F973-420D-8474-CAD80D299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/>
            </a:blip>
            <a:srcRect t="48598" r="13139"/>
            <a:stretch>
              <a:fillRect/>
            </a:stretch>
          </p:blipFill>
          <p:spPr>
            <a:xfrm>
              <a:off x="-2" y="-2"/>
              <a:ext cx="3044757" cy="12859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" name="image1.png">
              <a:extLst>
                <a:ext uri="{FF2B5EF4-FFF2-40B4-BE49-F238E27FC236}">
                  <a16:creationId xmlns:a16="http://schemas.microsoft.com/office/drawing/2014/main" id="{9B2392CA-06FB-4940-813C-EAB5CAB537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/>
            </a:blip>
            <a:srcRect r="50436"/>
            <a:stretch>
              <a:fillRect/>
            </a:stretch>
          </p:blipFill>
          <p:spPr>
            <a:xfrm>
              <a:off x="1831294" y="682674"/>
              <a:ext cx="1213461" cy="17473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" name="image2.png">
              <a:extLst>
                <a:ext uri="{FF2B5EF4-FFF2-40B4-BE49-F238E27FC236}">
                  <a16:creationId xmlns:a16="http://schemas.microsoft.com/office/drawing/2014/main" id="{3BEC1E24-CD46-413D-8580-534304AA2B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275204" y="264612"/>
              <a:ext cx="1413750" cy="9343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54413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828"/>
          <a:stretch/>
        </p:blipFill>
        <p:spPr>
          <a:xfrm>
            <a:off x="628650" y="379096"/>
            <a:ext cx="1734784" cy="705374"/>
          </a:xfr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064686"/>
              </p:ext>
            </p:extLst>
          </p:nvPr>
        </p:nvGraphicFramePr>
        <p:xfrm>
          <a:off x="628650" y="4248727"/>
          <a:ext cx="7626352" cy="15443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906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6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6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6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7520"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4D4D4C"/>
                          </a:solidFill>
                          <a:latin typeface="Tahoma" charset="0"/>
                          <a:ea typeface="Tahoma" charset="0"/>
                          <a:cs typeface="Tahoma" charset="0"/>
                        </a:rPr>
                        <a:t>МОИ ФИНАНСОВЫЕ ЦЕЛИ</a:t>
                      </a:r>
                      <a:endParaRPr lang="en-US" sz="1050" b="1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>
                          <a:solidFill>
                            <a:srgbClr val="4D4D4C"/>
                          </a:solidFill>
                          <a:latin typeface="Tahoma" charset="0"/>
                          <a:ea typeface="Tahoma" charset="0"/>
                          <a:cs typeface="Tahoma" charset="0"/>
                        </a:rPr>
                        <a:t>ДАТА РЕАЛИЗАЦИИ ЦЕЛИ, ГОД</a:t>
                      </a:r>
                      <a:endParaRPr lang="en-US" sz="1100" b="1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>
                          <a:solidFill>
                            <a:srgbClr val="4D4D4C"/>
                          </a:solidFill>
                          <a:latin typeface="Tahoma" charset="0"/>
                          <a:ea typeface="Tahoma" charset="0"/>
                          <a:cs typeface="Tahoma" charset="0"/>
                        </a:rPr>
                        <a:t>ТЕКУЩАЯ СТОИМОСТЬ ЦЕЛИ, РУБ. </a:t>
                      </a:r>
                      <a:endParaRPr lang="en-US" sz="1100" b="1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>
                          <a:solidFill>
                            <a:srgbClr val="4D4D4C"/>
                          </a:solidFill>
                          <a:latin typeface="Tahoma" charset="0"/>
                          <a:ea typeface="Tahoma" charset="0"/>
                          <a:cs typeface="Tahoma" charset="0"/>
                        </a:rPr>
                        <a:t>БУДУЩАЯ</a:t>
                      </a:r>
                      <a:r>
                        <a:rPr lang="ru-RU" sz="1100" b="1" baseline="0" dirty="0">
                          <a:solidFill>
                            <a:srgbClr val="4D4D4C"/>
                          </a:solidFill>
                          <a:latin typeface="Tahoma" charset="0"/>
                          <a:ea typeface="Tahoma" charset="0"/>
                          <a:cs typeface="Tahoma" charset="0"/>
                        </a:rPr>
                        <a:t> СТОИМОСТЬ ЦЕЛИ, РУБ.</a:t>
                      </a:r>
                      <a:endParaRPr lang="en-US" sz="1100" b="1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628650" y="2674571"/>
            <a:ext cx="7895590" cy="9968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Инфляция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не только способна со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временем увеличивать стоимость нашей повседневной жизни, но и влиять на стоимость наших финансовых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целей в будущем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, поэтому ее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важно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заложить в персональный финансовый план.</a:t>
            </a:r>
            <a:endParaRPr lang="ru-RU" sz="1200" dirty="0">
              <a:solidFill>
                <a:srgbClr val="4D4D4C"/>
              </a:solidFill>
              <a:latin typeface="Tahoma" charset="0"/>
              <a:ea typeface="Tahoma" charset="0"/>
              <a:cs typeface="Tahoma" charset="0"/>
            </a:endParaRPr>
          </a:p>
          <a:p>
            <a:endParaRPr lang="ru-RU" sz="1200" dirty="0">
              <a:solidFill>
                <a:srgbClr val="4D4D4C"/>
              </a:solidFill>
              <a:latin typeface="Tahoma" charset="0"/>
              <a:ea typeface="Tahoma" charset="0"/>
              <a:cs typeface="Tahoma" charset="0"/>
            </a:endParaRPr>
          </a:p>
          <a:p>
            <a:endParaRPr lang="ru-RU" sz="1200" dirty="0">
              <a:solidFill>
                <a:srgbClr val="4D4D4C"/>
              </a:solidFill>
              <a:latin typeface="Tahoma" charset="0"/>
              <a:ea typeface="Tahoma" charset="0"/>
              <a:cs typeface="Tahoma" charset="0"/>
            </a:endParaRPr>
          </a:p>
          <a:p>
            <a:r>
              <a:rPr lang="en-US" sz="14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Цена в будущем = сегодняшняя цена × (индекс потребительских цен /</a:t>
            </a:r>
            <a:r>
              <a:rPr lang="ru-RU" sz="14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4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100)</a:t>
            </a:r>
            <a:r>
              <a:rPr lang="ru-RU" sz="14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400" baseline="300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кол-во лет до цели</a:t>
            </a:r>
          </a:p>
          <a:p>
            <a:endParaRPr lang="en-US" sz="1400" dirty="0">
              <a:solidFill>
                <a:srgbClr val="4D4D4C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65745"/>
            <a:ext cx="6039187" cy="667658"/>
          </a:xfrm>
        </p:spPr>
        <p:txBody>
          <a:bodyPr>
            <a:normAutofit/>
          </a:bodyPr>
          <a:lstStyle/>
          <a:p>
            <a:r>
              <a:rPr lang="ru-RU" sz="2900" b="1" dirty="0">
                <a:solidFill>
                  <a:srgbClr val="D9562C"/>
                </a:solidFill>
                <a:latin typeface="Tahoma" charset="0"/>
                <a:ea typeface="Tahoma" charset="0"/>
                <a:cs typeface="Tahoma" charset="0"/>
              </a:rPr>
              <a:t>УЧИТЫВАЕМ ИНФЛЯЦИЮ</a:t>
            </a:r>
            <a:endParaRPr lang="en-US" sz="2900" b="1" dirty="0">
              <a:solidFill>
                <a:srgbClr val="D9562C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3D4C-2AE0-304E-864F-A85CFED50976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11" name="Group 140">
            <a:extLst>
              <a:ext uri="{FF2B5EF4-FFF2-40B4-BE49-F238E27FC236}">
                <a16:creationId xmlns:a16="http://schemas.microsoft.com/office/drawing/2014/main" id="{B9BCCC7B-5C8A-47D4-A187-485C88AD3D00}"/>
              </a:ext>
            </a:extLst>
          </p:cNvPr>
          <p:cNvGrpSpPr/>
          <p:nvPr/>
        </p:nvGrpSpPr>
        <p:grpSpPr>
          <a:xfrm>
            <a:off x="6099249" y="-7"/>
            <a:ext cx="3044757" cy="2430028"/>
            <a:chOff x="0" y="-1"/>
            <a:chExt cx="3044755" cy="2430026"/>
          </a:xfrm>
        </p:grpSpPr>
        <p:pic>
          <p:nvPicPr>
            <p:cNvPr id="14" name="image1.png">
              <a:extLst>
                <a:ext uri="{FF2B5EF4-FFF2-40B4-BE49-F238E27FC236}">
                  <a16:creationId xmlns:a16="http://schemas.microsoft.com/office/drawing/2014/main" id="{D8E53D62-FD77-42F7-91D9-E4AE66BF92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/>
            </a:blip>
            <a:srcRect t="48598" r="13139"/>
            <a:stretch>
              <a:fillRect/>
            </a:stretch>
          </p:blipFill>
          <p:spPr>
            <a:xfrm>
              <a:off x="-2" y="-2"/>
              <a:ext cx="3044757" cy="12859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" name="image1.png">
              <a:extLst>
                <a:ext uri="{FF2B5EF4-FFF2-40B4-BE49-F238E27FC236}">
                  <a16:creationId xmlns:a16="http://schemas.microsoft.com/office/drawing/2014/main" id="{72D2D600-3A90-4375-941F-ADF5D1597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/>
            </a:blip>
            <a:srcRect r="50436"/>
            <a:stretch>
              <a:fillRect/>
            </a:stretch>
          </p:blipFill>
          <p:spPr>
            <a:xfrm>
              <a:off x="1831294" y="682674"/>
              <a:ext cx="1213461" cy="17473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" name="image2.png">
              <a:extLst>
                <a:ext uri="{FF2B5EF4-FFF2-40B4-BE49-F238E27FC236}">
                  <a16:creationId xmlns:a16="http://schemas.microsoft.com/office/drawing/2014/main" id="{EAB315D6-575C-485B-8EB2-4BCAC8B544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275204" y="264612"/>
              <a:ext cx="1413750" cy="9343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544130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828"/>
          <a:stretch/>
        </p:blipFill>
        <p:spPr>
          <a:xfrm>
            <a:off x="628650" y="379096"/>
            <a:ext cx="1734784" cy="705374"/>
          </a:xfr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28650" y="2674571"/>
            <a:ext cx="7895590" cy="9968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200" dirty="0">
              <a:solidFill>
                <a:srgbClr val="4D4D4C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65745"/>
            <a:ext cx="6039187" cy="667658"/>
          </a:xfrm>
        </p:spPr>
        <p:txBody>
          <a:bodyPr>
            <a:normAutofit fontScale="90000"/>
          </a:bodyPr>
          <a:lstStyle/>
          <a:p>
            <a:r>
              <a:rPr lang="ru-RU" sz="2900" b="1" dirty="0">
                <a:solidFill>
                  <a:srgbClr val="D9562C"/>
                </a:solidFill>
                <a:latin typeface="Tahoma" charset="0"/>
                <a:ea typeface="Tahoma" charset="0"/>
                <a:cs typeface="Tahoma" charset="0"/>
              </a:rPr>
              <a:t>СКОРОСТЬ ДВИЖЕНИЯ К  ЦЕЛЯМ</a:t>
            </a:r>
            <a:endParaRPr lang="en-US" sz="2900" b="1" dirty="0">
              <a:solidFill>
                <a:srgbClr val="D9562C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3D4C-2AE0-304E-864F-A85CFED5097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135909" y="2409024"/>
            <a:ext cx="6388332" cy="24400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Важно найти комфортную именно для вас нагрузку на бюджет.Незаметной, комфортной, не изменяющей</a:t>
            </a:r>
          </a:p>
          <a:p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критично привычный образ жизни считается сумма в 30% от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вашего текущего бюджета расходов.</a:t>
            </a:r>
            <a:endParaRPr lang="ru-RU" sz="1200" dirty="0">
              <a:solidFill>
                <a:srgbClr val="4D4D4C"/>
              </a:solidFill>
              <a:latin typeface="Tahoma" charset="0"/>
              <a:ea typeface="Tahoma" charset="0"/>
              <a:cs typeface="Tahoma" charset="0"/>
            </a:endParaRPr>
          </a:p>
          <a:p>
            <a:endParaRPr lang="ru-RU" sz="1200" dirty="0">
              <a:solidFill>
                <a:srgbClr val="4D4D4C"/>
              </a:solidFill>
              <a:latin typeface="Tahoma" charset="0"/>
              <a:ea typeface="Tahoma" charset="0"/>
              <a:cs typeface="Tahoma" charset="0"/>
            </a:endParaRPr>
          </a:p>
          <a:p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Не давайте вашим деньгам лениться, заставляйте их трудиться на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ваше благо.</a:t>
            </a:r>
            <a:endParaRPr lang="ru-RU" sz="1200" dirty="0">
              <a:solidFill>
                <a:srgbClr val="4D4D4C"/>
              </a:solidFill>
              <a:latin typeface="Tahoma" charset="0"/>
              <a:ea typeface="Tahoma" charset="0"/>
              <a:cs typeface="Tahoma" charset="0"/>
            </a:endParaRPr>
          </a:p>
          <a:p>
            <a:endParaRPr lang="en-US" sz="1200" b="1" dirty="0">
              <a:solidFill>
                <a:srgbClr val="FCB800"/>
              </a:solidFill>
              <a:latin typeface="Tahoma" charset="0"/>
              <a:ea typeface="Tahoma" charset="0"/>
              <a:cs typeface="Tahoma" charset="0"/>
            </a:endParaRPr>
          </a:p>
          <a:p>
            <a:pPr algn="just">
              <a:lnSpc>
                <a:spcPct val="150000"/>
              </a:lnSpc>
            </a:pPr>
            <a:r>
              <a:rPr lang="en-US" sz="1200" b="1" dirty="0">
                <a:solidFill>
                  <a:srgbClr val="0EBACE"/>
                </a:solidFill>
                <a:latin typeface="Tahoma" charset="0"/>
                <a:ea typeface="Tahoma" charset="0"/>
                <a:cs typeface="Tahoma" charset="0"/>
              </a:rPr>
              <a:t>Инструменты различных категорий риска</a:t>
            </a:r>
            <a:r>
              <a:rPr lang="ru-RU" sz="1200" b="1" dirty="0">
                <a:solidFill>
                  <a:srgbClr val="0EBACE"/>
                </a:solidFill>
                <a:latin typeface="Tahoma" charset="0"/>
                <a:ea typeface="Tahoma" charset="0"/>
                <a:cs typeface="Tahoma" charset="0"/>
              </a:rPr>
              <a:t>:</a:t>
            </a:r>
          </a:p>
          <a:p>
            <a:pPr marL="285750" indent="-285750" algn="just">
              <a:lnSpc>
                <a:spcPct val="150000"/>
              </a:lnSpc>
              <a:buClr>
                <a:srgbClr val="0EBACE"/>
              </a:buClr>
              <a:buFont typeface="LucidaGrande" charset="0"/>
              <a:buChar char="●"/>
            </a:pP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Консервативные (4–10%): сберегательные счета,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депозиты и т. д.</a:t>
            </a:r>
            <a:endParaRPr lang="ru-RU" sz="1200" dirty="0">
              <a:solidFill>
                <a:srgbClr val="4D4D4C"/>
              </a:solidFill>
              <a:latin typeface="Tahoma" charset="0"/>
              <a:ea typeface="Tahoma" charset="0"/>
              <a:cs typeface="Tahoma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0EBACE"/>
              </a:buClr>
              <a:buFont typeface="LucidaGrande" charset="0"/>
              <a:buChar char="●"/>
            </a:pP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Умеренно-консервативные (10–15%):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ПИФы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облигаций, структурные ноты и т.д.</a:t>
            </a:r>
            <a:endParaRPr lang="ru-RU" sz="1200" dirty="0">
              <a:solidFill>
                <a:srgbClr val="4D4D4C"/>
              </a:solidFill>
              <a:latin typeface="Tahoma" charset="0"/>
              <a:ea typeface="Tahoma" charset="0"/>
              <a:cs typeface="Tahoma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0EBACE"/>
              </a:buClr>
              <a:buFont typeface="LucidaGrande" charset="0"/>
              <a:buChar char="●"/>
            </a:pP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Агрессивные (15–19%): ПИФы акций, смешанные фонды и т. д. 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910" y="2559115"/>
            <a:ext cx="1468125" cy="1112340"/>
          </a:xfrm>
          <a:prstGeom prst="rect">
            <a:avLst/>
          </a:prstGeom>
          <a:effectLst>
            <a:outerShdw blurRad="53975" dist="38100" dir="3300000" sx="102000" sy="102000" algn="tl" rotWithShape="0">
              <a:srgbClr val="000000">
                <a:alpha val="43000"/>
              </a:srgbClr>
            </a:outerShdw>
            <a:softEdge rad="25400"/>
          </a:effectLst>
        </p:spPr>
      </p:pic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064686"/>
              </p:ext>
            </p:extLst>
          </p:nvPr>
        </p:nvGraphicFramePr>
        <p:xfrm>
          <a:off x="2135910" y="4872991"/>
          <a:ext cx="5992089" cy="15443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997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7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7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7520"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4D4D4C"/>
                          </a:solidFill>
                          <a:latin typeface="Tahoma" charset="0"/>
                          <a:ea typeface="Tahoma" charset="0"/>
                          <a:cs typeface="Tahoma" charset="0"/>
                        </a:rPr>
                        <a:t>МОИ ФИНАНСОВЫЕ ЦЕЛИ</a:t>
                      </a:r>
                      <a:endParaRPr lang="en-US" sz="1050" b="1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>
                          <a:solidFill>
                            <a:srgbClr val="4D4D4C"/>
                          </a:solidFill>
                          <a:latin typeface="Tahoma" charset="0"/>
                          <a:ea typeface="Tahoma" charset="0"/>
                          <a:cs typeface="Tahoma" charset="0"/>
                        </a:rPr>
                        <a:t>БУДУЩАЯ СТОИМОСТЬ ЦЕЛИ, РУБ. </a:t>
                      </a:r>
                      <a:endParaRPr lang="en-US" sz="1100" b="1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>
                          <a:solidFill>
                            <a:srgbClr val="4D4D4C"/>
                          </a:solidFill>
                          <a:latin typeface="Tahoma" charset="0"/>
                          <a:ea typeface="Tahoma" charset="0"/>
                          <a:cs typeface="Tahoma" charset="0"/>
                        </a:rPr>
                        <a:t>СКОРОСТЬ ДВИЖЕНИЯ</a:t>
                      </a:r>
                      <a:r>
                        <a:rPr lang="ru-RU" sz="1100" b="1" baseline="0" dirty="0">
                          <a:solidFill>
                            <a:srgbClr val="4D4D4C"/>
                          </a:solidFill>
                          <a:latin typeface="Tahoma" charset="0"/>
                          <a:ea typeface="Tahoma" charset="0"/>
                          <a:cs typeface="Tahoma" charset="0"/>
                        </a:rPr>
                        <a:t>, РУБ. В МЕСЯЦ</a:t>
                      </a:r>
                      <a:endParaRPr lang="en-US" sz="1100" b="1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EBA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4D4D4C"/>
                        </a:solidFill>
                        <a:latin typeface="Tahoma" charset="0"/>
                        <a:ea typeface="Tahoma" charset="0"/>
                        <a:cs typeface="Tahoma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BAC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4" name="Group 140">
            <a:extLst>
              <a:ext uri="{FF2B5EF4-FFF2-40B4-BE49-F238E27FC236}">
                <a16:creationId xmlns:a16="http://schemas.microsoft.com/office/drawing/2014/main" id="{DD213D0A-86A9-44DB-8EA6-1E5557603035}"/>
              </a:ext>
            </a:extLst>
          </p:cNvPr>
          <p:cNvGrpSpPr/>
          <p:nvPr/>
        </p:nvGrpSpPr>
        <p:grpSpPr>
          <a:xfrm>
            <a:off x="6099249" y="-7"/>
            <a:ext cx="3044757" cy="2430028"/>
            <a:chOff x="0" y="-1"/>
            <a:chExt cx="3044755" cy="2430026"/>
          </a:xfrm>
        </p:grpSpPr>
        <p:pic>
          <p:nvPicPr>
            <p:cNvPr id="20" name="image1.png">
              <a:extLst>
                <a:ext uri="{FF2B5EF4-FFF2-40B4-BE49-F238E27FC236}">
                  <a16:creationId xmlns:a16="http://schemas.microsoft.com/office/drawing/2014/main" id="{52A5265A-0171-435C-AA36-257616ED13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/>
            </a:blip>
            <a:srcRect t="48598" r="13139"/>
            <a:stretch>
              <a:fillRect/>
            </a:stretch>
          </p:blipFill>
          <p:spPr>
            <a:xfrm>
              <a:off x="-2" y="-2"/>
              <a:ext cx="3044757" cy="12859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" name="image1.png">
              <a:extLst>
                <a:ext uri="{FF2B5EF4-FFF2-40B4-BE49-F238E27FC236}">
                  <a16:creationId xmlns:a16="http://schemas.microsoft.com/office/drawing/2014/main" id="{F9DCCE7D-83A6-492D-AD0C-7D0223B01B7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/>
            </a:blip>
            <a:srcRect r="50436"/>
            <a:stretch>
              <a:fillRect/>
            </a:stretch>
          </p:blipFill>
          <p:spPr>
            <a:xfrm>
              <a:off x="1831294" y="682674"/>
              <a:ext cx="1213461" cy="17473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" name="image2.png">
              <a:extLst>
                <a:ext uri="{FF2B5EF4-FFF2-40B4-BE49-F238E27FC236}">
                  <a16:creationId xmlns:a16="http://schemas.microsoft.com/office/drawing/2014/main" id="{06062690-EC99-4C56-A824-DEF3455961F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275204" y="264612"/>
              <a:ext cx="1413750" cy="9343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544130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828"/>
          <a:stretch/>
        </p:blipFill>
        <p:spPr>
          <a:xfrm>
            <a:off x="628650" y="379096"/>
            <a:ext cx="1734784" cy="705374"/>
          </a:xfr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189183" y="2031995"/>
            <a:ext cx="6590644" cy="400627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just">
              <a:lnSpc>
                <a:spcPct val="150000"/>
              </a:lnSpc>
              <a:buClr>
                <a:srgbClr val="0EBACE"/>
              </a:buClr>
            </a:pP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Не откладывайте на завтра то, что вы можете сделать сегодня. Чем раньше вы начнете заботиться о своих финансовых целях, тем легче будет к ним дорога.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Например, за будущую комфортную пенсию можно заплатить 6 400 руб./в месяц – если в запасе 30 лет, а можно – 75 000 рублей в месяц, если начать двигаться к цели только за 10 лет до ее начала</a:t>
            </a:r>
            <a:endParaRPr lang="ru-RU" sz="1200" dirty="0">
              <a:solidFill>
                <a:srgbClr val="4D4D4C"/>
              </a:solidFill>
              <a:latin typeface="Tahoma" charset="0"/>
              <a:ea typeface="Tahoma" charset="0"/>
              <a:cs typeface="Tahoma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0EBACE"/>
              </a:buClr>
              <a:buFont typeface="LucidaGrande" charset="0"/>
              <a:buChar char="●"/>
            </a:pPr>
            <a:endParaRPr lang="ru-RU" sz="1200" dirty="0">
              <a:solidFill>
                <a:srgbClr val="4D4D4C"/>
              </a:solidFill>
              <a:latin typeface="Tahoma" charset="0"/>
              <a:ea typeface="Tahoma" charset="0"/>
              <a:cs typeface="Tahoma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0EBACE"/>
              </a:buClr>
            </a:pP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При выполнении плана не позволяйте сиюминутным желаниям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ставить под угрозу выполнение главных целей, не растрачивайте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деньги попусту на мелкие расходы,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полагая, что это несущественно.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Воспитывайте в себе здоровые финансовые привычки</a:t>
            </a:r>
            <a:endParaRPr lang="ru-RU" sz="1200" dirty="0">
              <a:solidFill>
                <a:srgbClr val="4D4D4C"/>
              </a:solidFill>
              <a:latin typeface="Tahoma" charset="0"/>
              <a:ea typeface="Tahoma" charset="0"/>
              <a:cs typeface="Tahoma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0EBACE"/>
              </a:buClr>
              <a:buFont typeface="LucidaGrande" charset="0"/>
              <a:buChar char="●"/>
            </a:pPr>
            <a:endParaRPr lang="ru-RU" sz="1200" dirty="0">
              <a:solidFill>
                <a:srgbClr val="4D4D4C"/>
              </a:solidFill>
              <a:latin typeface="Tahoma" charset="0"/>
              <a:ea typeface="Tahoma" charset="0"/>
              <a:cs typeface="Tahoma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0EBACE"/>
              </a:buClr>
            </a:pP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Актуализируйте свой план. Возвращайтесь к нему хотя бы раз в год – за это время могут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поменяться ваши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финансовые цели, или финансовые инструменты, или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экономическая ситуация.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Подведите итоги – посчитайте, насколько вы приблизились к вашим финансовым целям, внесите</a:t>
            </a:r>
            <a:r>
              <a:rPr lang="ru-RU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1200" dirty="0">
                <a:solidFill>
                  <a:srgbClr val="4D4D4C"/>
                </a:solidFill>
                <a:latin typeface="Tahoma" charset="0"/>
                <a:ea typeface="Tahoma" charset="0"/>
                <a:cs typeface="Tahoma" charset="0"/>
              </a:rPr>
              <a:t>необходимые коррективы, если это необходимо</a:t>
            </a:r>
            <a:endParaRPr lang="ru-RU" sz="1200" dirty="0">
              <a:solidFill>
                <a:srgbClr val="4D4D4C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3022" y="1364337"/>
            <a:ext cx="2578021" cy="66765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D9562C"/>
                </a:solidFill>
                <a:latin typeface="Tahoma" charset="0"/>
                <a:ea typeface="Tahoma" charset="0"/>
                <a:cs typeface="Tahoma" charset="0"/>
              </a:rPr>
              <a:t>ВАЖНО!</a:t>
            </a:r>
            <a:endParaRPr lang="en-US" sz="3200" b="1" dirty="0">
              <a:solidFill>
                <a:srgbClr val="D9562C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373763" y="6356351"/>
            <a:ext cx="2367280" cy="0"/>
          </a:xfrm>
          <a:prstGeom prst="line">
            <a:avLst/>
          </a:prstGeom>
          <a:ln w="12700">
            <a:solidFill>
              <a:srgbClr val="0EBACE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3D4C-2AE0-304E-864F-A85CFED50976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131" y="5178419"/>
            <a:ext cx="477052" cy="47705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83" y="2031995"/>
            <a:ext cx="540000" cy="5400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83" y="3789264"/>
            <a:ext cx="477052" cy="477052"/>
          </a:xfrm>
          <a:prstGeom prst="rect">
            <a:avLst/>
          </a:prstGeom>
        </p:spPr>
      </p:pic>
      <p:grpSp>
        <p:nvGrpSpPr>
          <p:cNvPr id="19" name="Group 140">
            <a:extLst>
              <a:ext uri="{FF2B5EF4-FFF2-40B4-BE49-F238E27FC236}">
                <a16:creationId xmlns:a16="http://schemas.microsoft.com/office/drawing/2014/main" id="{454F6AEF-AAF4-413F-BF37-0A3EBBD42472}"/>
              </a:ext>
            </a:extLst>
          </p:cNvPr>
          <p:cNvGrpSpPr/>
          <p:nvPr/>
        </p:nvGrpSpPr>
        <p:grpSpPr>
          <a:xfrm>
            <a:off x="6099249" y="-7"/>
            <a:ext cx="3044757" cy="2430028"/>
            <a:chOff x="0" y="-1"/>
            <a:chExt cx="3044755" cy="2430026"/>
          </a:xfrm>
        </p:grpSpPr>
        <p:pic>
          <p:nvPicPr>
            <p:cNvPr id="21" name="image1.png">
              <a:extLst>
                <a:ext uri="{FF2B5EF4-FFF2-40B4-BE49-F238E27FC236}">
                  <a16:creationId xmlns:a16="http://schemas.microsoft.com/office/drawing/2014/main" id="{A52B94D7-AC20-407B-8078-731A97A02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/>
            </a:blip>
            <a:srcRect t="48598" r="13139"/>
            <a:stretch>
              <a:fillRect/>
            </a:stretch>
          </p:blipFill>
          <p:spPr>
            <a:xfrm>
              <a:off x="-2" y="-2"/>
              <a:ext cx="3044757" cy="12859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" name="image1.png">
              <a:extLst>
                <a:ext uri="{FF2B5EF4-FFF2-40B4-BE49-F238E27FC236}">
                  <a16:creationId xmlns:a16="http://schemas.microsoft.com/office/drawing/2014/main" id="{57CB7E34-A894-403B-85D0-D4048D091A1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/>
            </a:blip>
            <a:srcRect r="50436"/>
            <a:stretch>
              <a:fillRect/>
            </a:stretch>
          </p:blipFill>
          <p:spPr>
            <a:xfrm>
              <a:off x="1831294" y="682674"/>
              <a:ext cx="1213461" cy="17473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" name="image2.png">
              <a:extLst>
                <a:ext uri="{FF2B5EF4-FFF2-40B4-BE49-F238E27FC236}">
                  <a16:creationId xmlns:a16="http://schemas.microsoft.com/office/drawing/2014/main" id="{9A54002D-EB5C-4A67-B111-1330D05AD45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275204" y="264612"/>
              <a:ext cx="1413750" cy="9343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2020858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title"/>
          </p:nvPr>
        </p:nvSpPr>
        <p:spPr>
          <a:xfrm>
            <a:off x="715208" y="3904177"/>
            <a:ext cx="8130880" cy="100575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cap="none" dirty="0">
                <a:solidFill>
                  <a:srgbClr val="D9562C"/>
                </a:solidFill>
                <a:latin typeface="Tahoma"/>
                <a:ea typeface="Tahoma"/>
                <a:cs typeface="Tahoma"/>
                <a:sym typeface="Tahoma"/>
              </a:rPr>
              <a:t>СПАСИБО ЗА ВНИМАНИЕ!</a:t>
            </a:r>
            <a:br>
              <a:rPr lang="ru-RU" sz="4400" cap="none" dirty="0">
                <a:solidFill>
                  <a:srgbClr val="D9562C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ru-RU" sz="2700" dirty="0">
                <a:solidFill>
                  <a:srgbClr val="5AB8CB"/>
                </a:solidFill>
                <a:latin typeface="+mn-lt"/>
              </a:rPr>
              <a:t>ДО СВИДАНИЯ!</a:t>
            </a:r>
            <a:br>
              <a:rPr lang="ru-RU" sz="2800" dirty="0">
                <a:solidFill>
                  <a:srgbClr val="5AB8CB"/>
                </a:solidFill>
                <a:latin typeface="+mn-lt"/>
              </a:rPr>
            </a:br>
            <a:endParaRPr lang="ru-RU" sz="2700" cap="none" dirty="0">
              <a:solidFill>
                <a:srgbClr val="5AB8CB"/>
              </a:solidFill>
              <a:latin typeface="+mn-lt"/>
              <a:ea typeface="Tahoma"/>
              <a:cs typeface="Tahoma"/>
              <a:sym typeface="Calibri"/>
            </a:endParaRPr>
          </a:p>
        </p:txBody>
      </p:sp>
      <p:pic>
        <p:nvPicPr>
          <p:cNvPr id="3" name="image2.png">
            <a:extLst>
              <a:ext uri="{FF2B5EF4-FFF2-40B4-BE49-F238E27FC236}">
                <a16:creationId xmlns:a16="http://schemas.microsoft.com/office/drawing/2014/main" id="{925A40B1-116C-460A-9691-0B739BC210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52843" y="1331929"/>
            <a:ext cx="4826135" cy="257224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66480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3562</TotalTime>
  <Words>552</Words>
  <Application>Microsoft Office PowerPoint</Application>
  <PresentationFormat>Экран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LucidaGrande</vt:lpstr>
      <vt:lpstr>Tahoma</vt:lpstr>
      <vt:lpstr>Office Theme</vt:lpstr>
      <vt:lpstr>ОКТЯБРЬ 2018  </vt:lpstr>
      <vt:lpstr>Практическое задание ЛИЧНЫЙ ФИНАНСОВЫЙ ПЛАН  </vt:lpstr>
      <vt:lpstr>ШАГ 1. ФИНАНСОВЫЕ ЦЕЛИ </vt:lpstr>
      <vt:lpstr>ОПРЕДЕЛЯЕМ И ОЦЕНИВАЕМ</vt:lpstr>
      <vt:lpstr>УЧИТЫВАЕМ ИНФЛЯЦИЮ</vt:lpstr>
      <vt:lpstr>СКОРОСТЬ ДВИЖЕНИЯ К  ЦЕЛЯМ</vt:lpstr>
      <vt:lpstr>ВАЖНО!</vt:lpstr>
      <vt:lpstr>СПАСИБО ЗА ВНИМАНИЕ! ДО СВИДАНИЯ!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ТИТУЛЬНЫЙ СЛАЙД</dc:title>
  <dc:creator>Microsoft Office User</dc:creator>
  <cp:lastModifiedBy>newmari@inbox.ru</cp:lastModifiedBy>
  <cp:revision>191</cp:revision>
  <cp:lastPrinted>2016-09-14T11:14:17Z</cp:lastPrinted>
  <dcterms:created xsi:type="dcterms:W3CDTF">2016-10-10T08:57:14Z</dcterms:created>
  <dcterms:modified xsi:type="dcterms:W3CDTF">2018-10-19T06:58:50Z</dcterms:modified>
</cp:coreProperties>
</file>